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Playfair Displ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PT Sans Narrow"/>
      <p:regular r:id="rId34"/>
      <p:bold r:id="rId35"/>
    </p:embeddedFont>
    <p:embeddedFont>
      <p:font typeface="Open Sans Light"/>
      <p:regular r:id="rId36"/>
      <p:bold r:id="rId37"/>
      <p:italic r:id="rId38"/>
      <p:boldItalic r:id="rId39"/>
    </p:embeddedFont>
    <p:embeddedFont>
      <p:font typeface="Open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regular.fntdata"/><Relationship Id="rId20" Type="http://schemas.openxmlformats.org/officeDocument/2006/relationships/slide" Target="slides/slide14.xml"/><Relationship Id="rId42" Type="http://schemas.openxmlformats.org/officeDocument/2006/relationships/font" Target="fonts/OpenSans-italic.fntdata"/><Relationship Id="rId41" Type="http://schemas.openxmlformats.org/officeDocument/2006/relationships/font" Target="fonts/OpenSans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OpenSans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layfairDisplay-regular.fntdata"/><Relationship Id="rId25" Type="http://schemas.openxmlformats.org/officeDocument/2006/relationships/slide" Target="slides/slide19.xml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5.xml"/><Relationship Id="rId33" Type="http://schemas.openxmlformats.org/officeDocument/2006/relationships/font" Target="fonts/Lato-boldItalic.fntdata"/><Relationship Id="rId10" Type="http://schemas.openxmlformats.org/officeDocument/2006/relationships/slide" Target="slides/slide4.xml"/><Relationship Id="rId32" Type="http://schemas.openxmlformats.org/officeDocument/2006/relationships/font" Target="fonts/Lato-italic.fntdata"/><Relationship Id="rId13" Type="http://schemas.openxmlformats.org/officeDocument/2006/relationships/slide" Target="slides/slide7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6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Light-bold.fntdata"/><Relationship Id="rId14" Type="http://schemas.openxmlformats.org/officeDocument/2006/relationships/slide" Target="slides/slide8.xml"/><Relationship Id="rId36" Type="http://schemas.openxmlformats.org/officeDocument/2006/relationships/font" Target="fonts/OpenSansLight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CODnVX7VAZ8" TargetMode="External"/><Relationship Id="rId3" Type="http://schemas.openxmlformats.org/officeDocument/2006/relationships/hyperlink" Target="https://www.youtube.com/watch?v=CODnVX7VAZ8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t.mylifemyquit.org" TargetMode="External"/><Relationship Id="rId3" Type="http://schemas.openxmlformats.org/officeDocument/2006/relationships/hyperlink" Target="https://ut.mylifemyquit.or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88989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8898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3784ef15c4_0_37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3784ef15c4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Area affected: Adrenal glands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When you vape nicotine, an excess amount of a hormone called epinephrine (ep-uh-nef-rin) is released in the bloodstream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Epinephrine increases your blood pressure and heart rate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High blood pressure and heart rate increases your risk of heart disease.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The heart gets tired and starts to wear down sooner than someone who doesn't vape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566491fcc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566491fcc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You've now learned about how vaping affects different parts of your body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tobacco industry uses fun flavors to tempt young people to use e-cigarettes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Flavors hide the harshness of nicotine and other chemicals, which makes it easier and more tempting to use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Flavors make vaping seem safe and are similar to your favorite treats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784ef15c4_0_38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3784ef15c4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The media makes it seem like vaping is more common than it is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Only 1.8 out of 100 6th graders in Utah have vaped in the last 30 days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566491fcc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566491fcc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Make a joke: </a:t>
            </a:r>
            <a:r>
              <a:rPr lang="en">
                <a:solidFill>
                  <a:schemeClr val="dk1"/>
                </a:solidFill>
              </a:rPr>
              <a:t>Humor is a good way to deal with a situation, as it can lighten the mood.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Say "No thanks":</a:t>
            </a:r>
            <a:r>
              <a:rPr lang="en">
                <a:solidFill>
                  <a:schemeClr val="dk1"/>
                </a:solidFill>
              </a:rPr>
              <a:t> In some situations, a simple "No thanks" will do the job.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Give an excuse: </a:t>
            </a:r>
            <a:r>
              <a:rPr lang="en">
                <a:solidFill>
                  <a:schemeClr val="dk1"/>
                </a:solidFill>
              </a:rPr>
              <a:t>Example: "My parents would ground me if they knew" or "I need to go and do my school work."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Change the subject: </a:t>
            </a:r>
            <a:r>
              <a:rPr lang="en"/>
              <a:t>Pretend that you didn't hear the suggestion to vape and change the subject to a different topic</a:t>
            </a:r>
            <a:r>
              <a:rPr lang="en"/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Give a reason why it's a bad idea: </a:t>
            </a:r>
            <a:r>
              <a:rPr lang="en">
                <a:solidFill>
                  <a:schemeClr val="dk1"/>
                </a:solidFill>
              </a:rPr>
              <a:t>Example: "Vaping is harmful to your mind and body" or "Vaping is addictive."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Keep saying no: </a:t>
            </a:r>
            <a:r>
              <a:rPr lang="en">
                <a:solidFill>
                  <a:schemeClr val="dk1"/>
                </a:solidFill>
              </a:rPr>
              <a:t>You may have to say "no" more than once. You don't have to give in just because someone asks you multiple times.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Suggest another activity: </a:t>
            </a:r>
            <a:r>
              <a:rPr lang="en"/>
              <a:t>Example: sports or playing games.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Walk away from the situation: </a:t>
            </a:r>
            <a:r>
              <a:rPr lang="en">
                <a:solidFill>
                  <a:schemeClr val="dk1"/>
                </a:solidFill>
              </a:rPr>
              <a:t>If you feel uncomfortable, do what you can to leave the situation. If someone continues to ask them to vape and won't leave them alone, talk to a trusted adult.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d9e8ba5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d9e8ba5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Pass out Vape-Free Fortune Teller to each student</a:t>
            </a:r>
            <a:r>
              <a:rPr lang="en">
                <a:solidFill>
                  <a:schemeClr val="dk1"/>
                </a:solidFill>
              </a:rPr>
              <a:t> (see Appendix A).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Optional: Have students personalize their fortune tellers with crayons, colored pencils, markers, etc.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Students cut out and fold fortune tellers (see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rgbClr val="0081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"How to fold a fortune teller"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9d57cab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39d57cab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566491fcc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566491fcc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Talk to a trusted adult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My Life, My Quit "is the free and confidential way to quit smoking or vaping."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You can text "Start My Quit" to 36072 or go to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rgbClr val="0081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ut.mylifemyquit.org/</a:t>
            </a:r>
            <a:r>
              <a:rPr lang="en">
                <a:solidFill>
                  <a:schemeClr val="dk1"/>
                </a:solidFill>
              </a:rPr>
              <a:t> to chat with a coach online.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566491fcc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566491fcc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True or False: E-cigarettes are not safe to use and contain harmful chemicals.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Answer: True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True or False: Flavors aren't safe to vape.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Answer: True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True or False: Nicotine is addictive.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Answer: True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784ef15c4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784ef15c4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Hand out the pledge to each student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Have student fill out their name and why they choose to be vape-free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Examples include: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"Vaping is addictive"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"There are dangerous chemicals in e-cigarettes"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"I want to stay healthy"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5bf49e54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5bf49e54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0c51c5bc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0c51c5bc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Ask students to share what activities make them feel good.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Some examples make include: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/>
              <a:t>Art 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/>
              <a:t>Games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/>
              <a:t>Reading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/>
              <a:t>Sports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f889893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f88989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Electronic cigarettes or e-cigarettes are devices that heat a liquid that usually contains nicotine, flavorings, and other chemicals creating an aerosol that users will inhale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E-cigarettes are commonly referred to as “e-cigs” or "vapes”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Vaping is the act of using an e-cigarette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5bf49e5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5bf49e5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Vapor is a substance in a gaseous state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For example, if you boil water, the steam is water that has changed from a liquid to a gas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Aerosol is a suspension of solid or liquid particles within a gas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Commonly used aerosol products include hairspray, spray paint, air freshener, etc.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E-cigarette "vapor" is not actually water vapor The aerosol contains harmful chemicals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d7e26bb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d7e26bb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Chemicals</a:t>
            </a:r>
            <a:r>
              <a:rPr lang="en"/>
              <a:t> </a:t>
            </a:r>
            <a:r>
              <a:rPr lang="en"/>
              <a:t>found in e-cigarette</a:t>
            </a:r>
            <a:r>
              <a:rPr lang="en"/>
              <a:t> aerosol</a:t>
            </a:r>
            <a:r>
              <a:rPr lang="en"/>
              <a:t>: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Heavy metals like iron, tin, and lead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Propylene glycol, (pro-pyl-ene gly-col) a common food additive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Also used in fog machines to create fake smoke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Acetaldehyde (a-see-tal-die-hide) and formaldehyde (form-al-de-hyde), chemicals known to cause cancer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Benzene (ben-zeen), which is found in gasoline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Acrolein (ak-ro-leen), a pesticide used to kill weeds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Can cause irreversible lung damage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Various flavor chemicals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Nicotine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784ef15c4_0_4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784ef15c4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Nicotine is found in 99% of e-cigarette products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Nicotine is a highly addictive drug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Nicotine can affect various areas of the body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784ef15c4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3784ef15c4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Organs affected: Heart and blood vessels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In a healthy cardiovascular system the heart pumps oxygen through the blood to all of the organs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Nicotine causes blood vessels to narrow, which limits the amount of blood that can flow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Nicotine stays in your system for six to eight hours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The lack of blood flowing to the heart can cause blockages, which can lead to serious health conditions, including heart disease and stroke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Heart disease: Heart disease is a range of conditions that affect the heart</a:t>
            </a:r>
            <a:endParaRPr/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"/>
              <a:t>An example of this is when the blood stops flowing to your heart, which leads to a heart attack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Stroke: A stroke is when the blood stops or is interrupted from going to your brain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566491fcc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5566491fcc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Area affected: Front part of the brain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Using nicotine when you are young can harm the front part of the brain which controls attention, learning, mood, and impulse control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This part of the brain is still developing until the age of 25</a:t>
            </a:r>
            <a:endParaRPr/>
          </a:p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Area affected: Hypothalamus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When you inhale nicotine from vaping, your brain releases the chemical, dopamine, in your brain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Dopamine can make you feel good, </a:t>
            </a:r>
            <a:r>
              <a:rPr lang="en"/>
              <a:t>which can lead to addiction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784ef15c4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784ef15c4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Organ affected: Lungs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Harmful chemicals from e-cigarettes can trigger asthma attacks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Vaping can also cause mild to severe damage to your lungs that's irreversible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/>
              <a:t>It can affect your quality of life, which means it's harder to run, play, and do all the things you enjoy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1" name="Google Shape;71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72" name="Google Shape;72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" name="Google Shape;73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4" name="Google Shape;74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75" name="Google Shape;75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7" name="Google Shape;77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slide" Target="/ppt/slides/slide19.xm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5.jpg"/><Relationship Id="rId5" Type="http://schemas.openxmlformats.org/officeDocument/2006/relationships/slide" Target="/ppt/slides/slide19.xml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slide" Target="/ppt/slides/slide19.xml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hyperlink" Target="http://www.youtube.com/watch?v=CODnVX7VAZ8" TargetMode="External"/><Relationship Id="rId9" Type="http://schemas.openxmlformats.org/officeDocument/2006/relationships/image" Target="../media/image1.png"/><Relationship Id="rId5" Type="http://schemas.openxmlformats.org/officeDocument/2006/relationships/image" Target="../media/image7.jpg"/><Relationship Id="rId6" Type="http://schemas.openxmlformats.org/officeDocument/2006/relationships/hyperlink" Target="https://www.wikihow.com/Fold-a-Fortune-Teller#Video" TargetMode="External"/><Relationship Id="rId7" Type="http://schemas.openxmlformats.org/officeDocument/2006/relationships/image" Target="../media/image23.png"/><Relationship Id="rId8" Type="http://schemas.openxmlformats.org/officeDocument/2006/relationships/slide" Target="/ppt/slides/slide19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" Target="/ppt/slides/slide19.xml"/><Relationship Id="rId7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CODnVX7VAZ8" TargetMode="External"/><Relationship Id="rId10" Type="http://schemas.openxmlformats.org/officeDocument/2006/relationships/hyperlink" Target="https://www.youtube.com/watch?v=CODnVX7VAZ8" TargetMode="External"/><Relationship Id="rId13" Type="http://schemas.openxmlformats.org/officeDocument/2006/relationships/image" Target="../media/image1.png"/><Relationship Id="rId12" Type="http://schemas.openxmlformats.org/officeDocument/2006/relationships/hyperlink" Target="https://ut.mylifemyquit.org/Resource_pages/resources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Relationship Id="rId4" Type="http://schemas.openxmlformats.org/officeDocument/2006/relationships/hyperlink" Target="http://www.vernonrocksct.org/vaping/" TargetMode="External"/><Relationship Id="rId9" Type="http://schemas.openxmlformats.org/officeDocument/2006/relationships/hyperlink" Target="https://dsamh-training.utah.gov/_documents/SHARPreports/2021/StateofUtahProfileReport.pdf" TargetMode="External"/><Relationship Id="rId5" Type="http://schemas.openxmlformats.org/officeDocument/2006/relationships/hyperlink" Target="http://www.vernonrocksct.org/vaping/" TargetMode="External"/><Relationship Id="rId6" Type="http://schemas.openxmlformats.org/officeDocument/2006/relationships/hyperlink" Target="https://www.lung.org/quit-smoking/e-cigarettes-vaping/whats-in-an-e-cigarette" TargetMode="External"/><Relationship Id="rId7" Type="http://schemas.openxmlformats.org/officeDocument/2006/relationships/hyperlink" Target="https://www.plumascounty.us/2561/Flavors-Youth" TargetMode="External"/><Relationship Id="rId8" Type="http://schemas.openxmlformats.org/officeDocument/2006/relationships/hyperlink" Target="https://dsamh-training.utah.gov/_documents/SHARPreports/2021/StateofUtahProfileReport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slide" Target="/ppt/slides/slide19.xm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slide" Target="/ppt/slides/slide19.xm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/>
        </p:nvSpPr>
        <p:spPr>
          <a:xfrm>
            <a:off x="6137275" y="4689475"/>
            <a:ext cx="30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4"/>
              </a:rPr>
              <a:t>3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5"/>
          <p:cNvPicPr preferRelativeResize="0"/>
          <p:nvPr/>
        </p:nvPicPr>
        <p:blipFill rotWithShape="1">
          <a:blip r:embed="rId4">
            <a:alphaModFix/>
          </a:blip>
          <a:srcRect b="0" l="0" r="47709" t="0"/>
          <a:stretch/>
        </p:blipFill>
        <p:spPr>
          <a:xfrm>
            <a:off x="4572000" y="377425"/>
            <a:ext cx="3059756" cy="43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5"/>
          <p:cNvSpPr txBox="1"/>
          <p:nvPr/>
        </p:nvSpPr>
        <p:spPr>
          <a:xfrm>
            <a:off x="7442200" y="4766050"/>
            <a:ext cx="30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5"/>
              </a:rPr>
              <a:t>4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 rotWithShape="1">
          <a:blip r:embed="rId4">
            <a:alphaModFix/>
          </a:blip>
          <a:srcRect b="4297" l="1931" r="1998" t="2688"/>
          <a:stretch/>
        </p:blipFill>
        <p:spPr>
          <a:xfrm>
            <a:off x="804800" y="1213100"/>
            <a:ext cx="7534401" cy="30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6"/>
          <p:cNvSpPr txBox="1"/>
          <p:nvPr/>
        </p:nvSpPr>
        <p:spPr>
          <a:xfrm>
            <a:off x="7927975" y="4346575"/>
            <a:ext cx="28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5"/>
              </a:rPr>
              <a:t>5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5" y="4625175"/>
            <a:ext cx="1107349" cy="4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kiHow shows you #howto fold a fortune teller! Impress your friends with hilarious (or scarily accurate?) fortunes!&#10;&#10;Read more: https://www.wikihow.com/Fold-a-Fortune-Teller&#10;&#10;Follow our social media channels to find more interesting, easy, and helpful guides!&#10;&#10;Facebook: https://www.facebook.com/wikiHow/&#10;Twitter: https://twitter.com/wikiHow&#10;Instagram: https://www.instagram.com/wikihow/" id="203" name="Google Shape;203;p38" title="How to Fold a Fortune Tell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12086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44196" l="27903" r="27407" t="45367"/>
          <a:stretch/>
        </p:blipFill>
        <p:spPr>
          <a:xfrm>
            <a:off x="3187625" y="4719425"/>
            <a:ext cx="2768741" cy="36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8"/>
          <p:cNvSpPr txBox="1"/>
          <p:nvPr/>
        </p:nvSpPr>
        <p:spPr>
          <a:xfrm>
            <a:off x="6665825" y="4637650"/>
            <a:ext cx="34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8"/>
              </a:rPr>
              <a:t>6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0"/>
          <p:cNvPicPr preferRelativeResize="0"/>
          <p:nvPr/>
        </p:nvPicPr>
        <p:blipFill rotWithShape="1">
          <a:blip r:embed="rId4">
            <a:alphaModFix/>
          </a:blip>
          <a:srcRect b="7954" l="5191" r="56356" t="25649"/>
          <a:stretch/>
        </p:blipFill>
        <p:spPr>
          <a:xfrm>
            <a:off x="1017863" y="1251800"/>
            <a:ext cx="3097886" cy="307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0"/>
          <p:cNvPicPr preferRelativeResize="0"/>
          <p:nvPr/>
        </p:nvPicPr>
        <p:blipFill rotWithShape="1">
          <a:blip r:embed="rId5">
            <a:alphaModFix/>
          </a:blip>
          <a:srcRect b="16537" l="31009" r="30698" t="17074"/>
          <a:stretch/>
        </p:blipFill>
        <p:spPr>
          <a:xfrm>
            <a:off x="5040722" y="1251800"/>
            <a:ext cx="3085416" cy="30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 txBox="1"/>
          <p:nvPr/>
        </p:nvSpPr>
        <p:spPr>
          <a:xfrm>
            <a:off x="8241100" y="4684400"/>
            <a:ext cx="26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6"/>
              </a:rPr>
              <a:t>7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" name="Google Shape;219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1"/>
          <p:cNvPicPr preferRelativeResize="0"/>
          <p:nvPr/>
        </p:nvPicPr>
        <p:blipFill rotWithShape="1">
          <a:blip r:embed="rId4">
            <a:alphaModFix/>
          </a:blip>
          <a:srcRect b="49601" l="1840" r="89740" t="42034"/>
          <a:stretch/>
        </p:blipFill>
        <p:spPr>
          <a:xfrm>
            <a:off x="170475" y="1964775"/>
            <a:ext cx="656602" cy="3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1"/>
          <p:cNvPicPr preferRelativeResize="0"/>
          <p:nvPr/>
        </p:nvPicPr>
        <p:blipFill rotWithShape="1">
          <a:blip r:embed="rId5">
            <a:alphaModFix/>
          </a:blip>
          <a:srcRect b="39478" l="1955" r="57807" t="51717"/>
          <a:stretch/>
        </p:blipFill>
        <p:spPr>
          <a:xfrm>
            <a:off x="170475" y="2371100"/>
            <a:ext cx="3715723" cy="4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1"/>
          <p:cNvPicPr preferRelativeResize="0"/>
          <p:nvPr/>
        </p:nvPicPr>
        <p:blipFill rotWithShape="1">
          <a:blip r:embed="rId6">
            <a:alphaModFix/>
          </a:blip>
          <a:srcRect b="19676" l="1927" r="66840" t="72435"/>
          <a:stretch/>
        </p:blipFill>
        <p:spPr>
          <a:xfrm>
            <a:off x="170475" y="3274125"/>
            <a:ext cx="2914949" cy="41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1"/>
          <p:cNvPicPr preferRelativeResize="0"/>
          <p:nvPr/>
        </p:nvPicPr>
        <p:blipFill rotWithShape="1">
          <a:blip r:embed="rId4">
            <a:alphaModFix/>
          </a:blip>
          <a:srcRect b="49601" l="1840" r="89740" t="42034"/>
          <a:stretch/>
        </p:blipFill>
        <p:spPr>
          <a:xfrm>
            <a:off x="170475" y="2828400"/>
            <a:ext cx="656602" cy="3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1"/>
          <p:cNvPicPr preferRelativeResize="0"/>
          <p:nvPr/>
        </p:nvPicPr>
        <p:blipFill rotWithShape="1">
          <a:blip r:embed="rId4">
            <a:alphaModFix/>
          </a:blip>
          <a:srcRect b="49601" l="1840" r="89740" t="42034"/>
          <a:stretch/>
        </p:blipFill>
        <p:spPr>
          <a:xfrm>
            <a:off x="170475" y="3722550"/>
            <a:ext cx="656602" cy="3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1"/>
          <p:cNvPicPr preferRelativeResize="0"/>
          <p:nvPr/>
        </p:nvPicPr>
        <p:blipFill rotWithShape="1">
          <a:blip r:embed="rId7">
            <a:alphaModFix/>
          </a:blip>
          <a:srcRect b="59506" l="1810" r="9450" t="31843"/>
          <a:stretch/>
        </p:blipFill>
        <p:spPr>
          <a:xfrm>
            <a:off x="170475" y="1468075"/>
            <a:ext cx="8340667" cy="4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/>
        </p:nvSpPr>
        <p:spPr>
          <a:xfrm>
            <a:off x="66450" y="4780875"/>
            <a:ext cx="9327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Grades 4-6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6" name="Google Shape;2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3"/>
          <p:cNvSpPr txBox="1"/>
          <p:nvPr/>
        </p:nvSpPr>
        <p:spPr>
          <a:xfrm>
            <a:off x="576150" y="1162500"/>
            <a:ext cx="79917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AutoNum type="arabicPeriod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Vernon ROCKS Coalition. (2021) Vaping.</a:t>
            </a:r>
            <a:r>
              <a:rPr lang="en" sz="1200">
                <a:uFill>
                  <a:noFill/>
                </a:u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 </a:t>
            </a:r>
            <a:r>
              <a:rPr lang="en" sz="1200" u="sng"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http://www.vernonrocksct.org/vaping/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AutoNum type="arabicPeriod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American Lung Association. (2020). What's in an E-cigarette?</a:t>
            </a:r>
            <a:r>
              <a:rPr lang="en" sz="1200" u="sng"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 https://www.lung.org/quit-smoking/e-cigarettes-vaping/whats-in-an-e-cigarette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AutoNum type="arabicPeriod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CATCH My Breath. (n.d.). Introduction to the Risks of E-Cigarettes and Vaping: Digital Lesson Educator Guide Elementary School Supplemental Lesson Bundle.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AutoNum type="arabicPeriod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Plumas County California. Flavors &amp; Youth. </a:t>
            </a:r>
            <a:r>
              <a:rPr lang="en" sz="1200" u="sng">
                <a:latin typeface="Open Sans Light"/>
                <a:ea typeface="Open Sans Light"/>
                <a:cs typeface="Open Sans Light"/>
                <a:sym typeface="Open Sans Light"/>
                <a:hlinkClick r:id="rId7"/>
              </a:rPr>
              <a:t>https://www.plumascounty.us/2561/Flavors-Youth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AutoNum type="arabicPeriod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Utah Department of Human Services. Student Health and Risk Prevention: Prevention Needs Assessment Survey Results for Davis County LSAA.</a:t>
            </a:r>
            <a:r>
              <a:rPr lang="en" sz="1200">
                <a:uFill>
                  <a:noFill/>
                </a:uFill>
                <a:latin typeface="Open Sans Light"/>
                <a:ea typeface="Open Sans Light"/>
                <a:cs typeface="Open Sans Light"/>
                <a:sym typeface="Open Sans Light"/>
                <a:hlinkClick r:id="rId8"/>
              </a:rPr>
              <a:t> </a:t>
            </a:r>
            <a:r>
              <a:rPr lang="en" sz="1200" u="sng">
                <a:latin typeface="Open Sans Light"/>
                <a:ea typeface="Open Sans Light"/>
                <a:cs typeface="Open Sans Light"/>
                <a:sym typeface="Open Sans Light"/>
                <a:hlinkClick r:id="rId9"/>
              </a:rPr>
              <a:t>https://dsamh-training.utah.gov/_documents/SHARPreports/2021/StateofUtahProfileReport.pdf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AutoNum type="arabicPeriod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WikiHow. (2019). How to Fold a Fortune Teller.</a:t>
            </a:r>
            <a:r>
              <a:rPr lang="en" sz="1200">
                <a:uFill>
                  <a:noFill/>
                </a:uFill>
                <a:latin typeface="Open Sans Light"/>
                <a:ea typeface="Open Sans Light"/>
                <a:cs typeface="Open Sans Light"/>
                <a:sym typeface="Open Sans Light"/>
                <a:hlinkClick r:id="rId10"/>
              </a:rPr>
              <a:t> </a:t>
            </a:r>
            <a:r>
              <a:rPr lang="en" sz="1200" u="sng">
                <a:latin typeface="Open Sans Light"/>
                <a:ea typeface="Open Sans Light"/>
                <a:cs typeface="Open Sans Light"/>
                <a:sym typeface="Open Sans Light"/>
                <a:hlinkClick r:id="rId11"/>
              </a:rPr>
              <a:t>https://www.youtube.com/watch?v=CODnVX7VAZ8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AutoNum type="arabicPeriod"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My Life, My Quit. Resources. </a:t>
            </a:r>
            <a:r>
              <a:rPr lang="en" sz="1200" u="sng">
                <a:latin typeface="Open Sans Light"/>
                <a:ea typeface="Open Sans Light"/>
                <a:cs typeface="Open Sans Light"/>
                <a:sym typeface="Open Sans Light"/>
                <a:hlinkClick r:id="rId12"/>
              </a:rPr>
              <a:t>https://ut.mylifemyquit.org/Resource_pages/resources</a:t>
            </a: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44" name="Google Shape;244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5" y="1297508"/>
            <a:ext cx="2322825" cy="296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1297500"/>
            <a:ext cx="2322825" cy="29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6425" y="1297488"/>
            <a:ext cx="2322825" cy="29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5125" y="1280825"/>
            <a:ext cx="2363300" cy="29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4454525" y="2172925"/>
            <a:ext cx="45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8471700" y="3969500"/>
            <a:ext cx="21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4"/>
              </a:rPr>
              <a:t>1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 rotWithShape="1">
          <a:blip r:embed="rId4">
            <a:alphaModFix/>
          </a:blip>
          <a:srcRect b="10176" l="52771" r="5613" t="31504"/>
          <a:stretch/>
        </p:blipFill>
        <p:spPr>
          <a:xfrm>
            <a:off x="5250175" y="1625100"/>
            <a:ext cx="2984750" cy="235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 rotWithShape="1">
          <a:blip r:embed="rId5">
            <a:alphaModFix/>
          </a:blip>
          <a:srcRect b="10242" l="5089" r="53432" t="32183"/>
          <a:stretch/>
        </p:blipFill>
        <p:spPr>
          <a:xfrm>
            <a:off x="898682" y="1625100"/>
            <a:ext cx="3013795" cy="235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/>
        </p:nvSpPr>
        <p:spPr>
          <a:xfrm>
            <a:off x="7531100" y="4673600"/>
            <a:ext cx="31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action="ppaction://hlinksldjump" r:id="rId4"/>
              </a:rPr>
              <a:t>2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5" y="4591900"/>
            <a:ext cx="1194076" cy="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BCE3B6"/>
      </a:dk1>
      <a:lt1>
        <a:srgbClr val="FFFFFF"/>
      </a:lt1>
      <a:dk2>
        <a:srgbClr val="695D46"/>
      </a:dk2>
      <a:lt2>
        <a:srgbClr val="BCE3B6"/>
      </a:lt2>
      <a:accent1>
        <a:srgbClr val="0081C6"/>
      </a:accent1>
      <a:accent2>
        <a:srgbClr val="CE93D8"/>
      </a:accent2>
      <a:accent3>
        <a:srgbClr val="62B6FF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